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323" r:id="rId4"/>
    <p:sldId id="324" r:id="rId5"/>
    <p:sldId id="284" r:id="rId6"/>
    <p:sldId id="319" r:id="rId7"/>
    <p:sldId id="320" r:id="rId8"/>
    <p:sldId id="318" r:id="rId9"/>
    <p:sldId id="322"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8/End%20to%20End%20S4%20HANA%20Scenario%20for%20OVP.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hyperlink" Target="https://github.com/soyuztechnologies/CDS_BOPF_Training_15Days/blob/master/Day%2013/List%20Report%20Application%20Cod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693812" y="201148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19</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39919"/>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19</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21494"/>
            <a:ext cx="7964159"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Create your  OVP ( Overview page )  UX  Elements show Analytical </a:t>
            </a:r>
            <a:r>
              <a:rPr lang="en-US" sz="1800" dirty="0" smtClean="0">
                <a:solidFill>
                  <a:schemeClr val="bg1"/>
                </a:solidFill>
              </a:rPr>
              <a:t>dashboard</a:t>
            </a:r>
            <a:endParaRPr lang="en-US" sz="1800" dirty="0" smtClean="0">
              <a:solidFill>
                <a:schemeClr val="bg1"/>
              </a:solidFill>
            </a:endParaRP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End to End PoC of  list </a:t>
            </a:r>
            <a:r>
              <a:rPr lang="en-US" sz="1800" dirty="0" smtClean="0">
                <a:solidFill>
                  <a:schemeClr val="bg1"/>
                </a:solidFill>
              </a:rPr>
              <a:t>report</a:t>
            </a:r>
          </a:p>
          <a:p>
            <a:pPr marL="285750" lvl="0" indent="-285750">
              <a:buFont typeface="Arial" panose="020B0604020202020204" pitchFamily="34" charset="0"/>
              <a:buChar char="•"/>
            </a:pPr>
            <a:r>
              <a:rPr lang="en-US" sz="1800" dirty="0" smtClean="0">
                <a:solidFill>
                  <a:schemeClr val="bg1"/>
                </a:solidFill>
              </a:rPr>
              <a:t>Creating List Report Application</a:t>
            </a:r>
            <a:endParaRPr lang="en-US" sz="1800" dirty="0">
              <a:solidFill>
                <a:schemeClr val="bg1"/>
              </a:solidFill>
            </a:endParaRPr>
          </a:p>
          <a:p>
            <a:pPr marL="285750" lvl="0" indent="-285750">
              <a:buFont typeface="Arial" panose="020B0604020202020204" pitchFamily="34" charset="0"/>
              <a:buChar char="•"/>
            </a:pPr>
            <a:r>
              <a:rPr lang="en-US" sz="1800" dirty="0">
                <a:solidFill>
                  <a:schemeClr val="bg1"/>
                </a:solidFill>
              </a:rPr>
              <a:t>Describing Lifecycle of App</a:t>
            </a:r>
          </a:p>
          <a:p>
            <a:pPr marL="285750" lvl="0" indent="-285750">
              <a:buFont typeface="Arial" panose="020B0604020202020204" pitchFamily="34" charset="0"/>
              <a:buChar char="•"/>
            </a:pPr>
            <a:r>
              <a:rPr lang="en-US" sz="1800" dirty="0">
                <a:solidFill>
                  <a:schemeClr val="bg1"/>
                </a:solidFill>
              </a:rPr>
              <a:t>Understanding Deployment of App’s</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69592" y="206028"/>
            <a:ext cx="10969943" cy="711081"/>
          </a:xfrm>
        </p:spPr>
        <p:txBody>
          <a:bodyPr>
            <a:noAutofit/>
          </a:bodyPr>
          <a:lstStyle/>
          <a:p>
            <a:r>
              <a:rPr lang="en-US" dirty="0">
                <a:solidFill>
                  <a:schemeClr val="bg1"/>
                </a:solidFill>
                <a:latin typeface="Cooper Black" panose="0208090404030B020404" pitchFamily="18" charset="0"/>
              </a:rPr>
              <a:t>Analytic Dashboard ( OVP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69592" y="910461"/>
            <a:ext cx="10911086" cy="646331"/>
          </a:xfrm>
          <a:prstGeom prst="rect">
            <a:avLst/>
          </a:prstGeom>
        </p:spPr>
        <p:txBody>
          <a:bodyPr wrap="square">
            <a:spAutoFit/>
          </a:bodyPr>
          <a:lstStyle/>
          <a:p>
            <a:pPr algn="just"/>
            <a:r>
              <a:rPr lang="en-US" sz="1800" dirty="0" smtClean="0">
                <a:solidFill>
                  <a:schemeClr val="bg1"/>
                </a:solidFill>
              </a:rPr>
              <a:t>Analytic Dashboard (OVP) on top of CDS with the help of UI.Annotations ,it Calculate Overall Errors in  following Categories of Analytics are Mentioned Below</a:t>
            </a:r>
            <a:endParaRPr lang="en-US" sz="1800" dirty="0">
              <a:solidFill>
                <a:schemeClr val="bg1"/>
              </a:solidFill>
            </a:endParaRPr>
          </a:p>
        </p:txBody>
      </p:sp>
      <p:pic>
        <p:nvPicPr>
          <p:cNvPr id="7" name="Picture 6"/>
          <p:cNvPicPr>
            <a:picLocks noChangeAspect="1"/>
          </p:cNvPicPr>
          <p:nvPr/>
        </p:nvPicPr>
        <p:blipFill>
          <a:blip r:embed="rId3"/>
          <a:stretch>
            <a:fillRect/>
          </a:stretch>
        </p:blipFill>
        <p:spPr>
          <a:xfrm>
            <a:off x="469592" y="1674798"/>
            <a:ext cx="9025714" cy="4977143"/>
          </a:xfrm>
          <a:prstGeom prst="rect">
            <a:avLst/>
          </a:prstGeom>
        </p:spPr>
      </p:pic>
    </p:spTree>
    <p:extLst>
      <p:ext uri="{BB962C8B-B14F-4D97-AF65-F5344CB8AC3E}">
        <p14:creationId xmlns:p14="http://schemas.microsoft.com/office/powerpoint/2010/main" val="192112705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48595" y="280385"/>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150208134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List Report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cstate="print">
            <a:extLst>
              <a:ext uri="{28A0092B-C50C-407E-A947-70E740481C1C}">
                <a14:useLocalDpi xmlns:a14="http://schemas.microsoft.com/office/drawing/2010/main" val="0"/>
              </a:ext>
            </a:extLst>
          </a:blip>
          <a:srcRect t="37690" b="37690"/>
          <a:stretch>
            <a:fillRect/>
          </a:stretch>
        </p:blipFill>
        <p:spPr>
          <a:xfrm>
            <a:off x="629921" y="1175805"/>
            <a:ext cx="10566400" cy="1954087"/>
          </a:xfrm>
          <a:prstGeom prst="rect">
            <a:avLst/>
          </a:prstGeom>
        </p:spPr>
      </p:pic>
      <p:sp>
        <p:nvSpPr>
          <p:cNvPr id="7" name="Rectangle 6"/>
          <p:cNvSpPr/>
          <p:nvPr/>
        </p:nvSpPr>
        <p:spPr>
          <a:xfrm>
            <a:off x="562007" y="3525393"/>
            <a:ext cx="10634314" cy="2585323"/>
          </a:xfrm>
          <a:prstGeom prst="rect">
            <a:avLst/>
          </a:prstGeom>
        </p:spPr>
        <p:txBody>
          <a:bodyPr wrap="square">
            <a:spAutoFit/>
          </a:bodyPr>
          <a:lstStyle/>
          <a:p>
            <a:pPr algn="just"/>
            <a:r>
              <a:rPr lang="en-US" sz="1800" dirty="0">
                <a:solidFill>
                  <a:schemeClr val="bg1"/>
                </a:solidFill>
                <a:latin typeface="arial" panose="020B0604020202020204" pitchFamily="34" charset="0"/>
              </a:rPr>
              <a:t>SAP </a:t>
            </a:r>
            <a:r>
              <a:rPr lang="en-US" sz="1800" b="1" dirty="0">
                <a:solidFill>
                  <a:schemeClr val="bg1"/>
                </a:solidFill>
                <a:latin typeface="arial" panose="020B0604020202020204" pitchFamily="34" charset="0"/>
              </a:rPr>
              <a:t>Fiori</a:t>
            </a:r>
            <a:r>
              <a:rPr lang="en-US" sz="1800" dirty="0">
                <a:solidFill>
                  <a:schemeClr val="bg1"/>
                </a:solidFill>
                <a:latin typeface="arial" panose="020B0604020202020204" pitchFamily="34" charset="0"/>
              </a:rPr>
              <a:t> elements contain predefined templates for </a:t>
            </a:r>
            <a:r>
              <a:rPr lang="en-US" sz="1800" b="1" dirty="0">
                <a:solidFill>
                  <a:schemeClr val="bg1"/>
                </a:solidFill>
                <a:latin typeface="arial" panose="020B0604020202020204" pitchFamily="34" charset="0"/>
              </a:rPr>
              <a:t>list reports</a:t>
            </a:r>
            <a:r>
              <a:rPr lang="en-US" sz="1800" dirty="0">
                <a:solidFill>
                  <a:schemeClr val="bg1"/>
                </a:solidFill>
                <a:latin typeface="arial" panose="020B0604020202020204" pitchFamily="34" charset="0"/>
              </a:rPr>
              <a:t> and object pages. A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lets users filter, view, and work with items (objects) organized in </a:t>
            </a:r>
            <a:r>
              <a:rPr lang="en-US" sz="1800" b="1" dirty="0">
                <a:solidFill>
                  <a:schemeClr val="bg1"/>
                </a:solidFill>
                <a:latin typeface="arial" panose="020B0604020202020204" pitchFamily="34" charset="0"/>
              </a:rPr>
              <a:t>list</a:t>
            </a:r>
            <a:r>
              <a:rPr lang="en-US" sz="1800" dirty="0">
                <a:solidFill>
                  <a:schemeClr val="bg1"/>
                </a:solidFill>
                <a:latin typeface="arial" panose="020B0604020202020204" pitchFamily="34" charset="0"/>
              </a:rPr>
              <a:t> (table) format. </a:t>
            </a:r>
            <a:endParaRPr lang="en-US" sz="1800" dirty="0" smtClean="0">
              <a:solidFill>
                <a:schemeClr val="bg1"/>
              </a:solidFill>
              <a:latin typeface="arial" panose="020B0604020202020204" pitchFamily="34" charset="0"/>
            </a:endParaRPr>
          </a:p>
          <a:p>
            <a:pPr algn="just"/>
            <a:endParaRPr lang="en-US" sz="1800" dirty="0" smtClean="0">
              <a:solidFill>
                <a:schemeClr val="bg1"/>
              </a:solidFill>
              <a:latin typeface="arial" panose="020B0604020202020204" pitchFamily="34" charset="0"/>
            </a:endParaRPr>
          </a:p>
          <a:p>
            <a:pPr algn="just"/>
            <a:r>
              <a:rPr lang="en-US" sz="1800" dirty="0" smtClean="0">
                <a:solidFill>
                  <a:schemeClr val="bg1"/>
                </a:solidFill>
                <a:latin typeface="arial" panose="020B0604020202020204" pitchFamily="34" charset="0"/>
              </a:rPr>
              <a:t>The</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is typically used in conjunction with an object page</a:t>
            </a:r>
            <a:r>
              <a:rPr lang="en-US" sz="1800" dirty="0" smtClean="0">
                <a:solidFill>
                  <a:schemeClr val="bg1"/>
                </a:solidFill>
                <a:latin typeface="arial" panose="020B0604020202020204" pitchFamily="34" charset="0"/>
              </a:rPr>
              <a:t>.</a:t>
            </a:r>
            <a:r>
              <a:rPr lang="en-US" sz="1800" dirty="0">
                <a:solidFill>
                  <a:schemeClr val="bg1"/>
                </a:solidFill>
              </a:rPr>
              <a:t> Fiori Element List reports is one of the standard sap Fiori floorplans which offers features like users can view a large set of items. User can search the relevant items using filters, sorting, and grouping as out of box feature of this floorplan. such reports support without or minimal code and configurations on the client-side. All you require an annotation-based OData service either via CDS view exposed with annotations or with vocabulary integrated into gateway layer while OData development.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Creating List Report Application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18" y="985720"/>
            <a:ext cx="10204767" cy="923330"/>
          </a:xfrm>
          <a:prstGeom prst="rect">
            <a:avLst/>
          </a:prstGeom>
        </p:spPr>
        <p:txBody>
          <a:bodyPr wrap="square">
            <a:spAutoFit/>
          </a:bodyPr>
          <a:lstStyle/>
          <a:p>
            <a:r>
              <a:rPr lang="en-US" sz="1800" dirty="0">
                <a:solidFill>
                  <a:schemeClr val="bg1"/>
                </a:solidFill>
              </a:rPr>
              <a:t>Go to the template customization section and select the entity type from the dropdown on which you want to </a:t>
            </a:r>
            <a:r>
              <a:rPr lang="en-US" sz="1800" b="1" dirty="0">
                <a:solidFill>
                  <a:schemeClr val="bg1"/>
                </a:solidFill>
              </a:rPr>
              <a:t>create</a:t>
            </a:r>
            <a:r>
              <a:rPr lang="en-US" sz="1800" dirty="0">
                <a:solidFill>
                  <a:schemeClr val="bg1"/>
                </a:solidFill>
              </a:rPr>
              <a:t> a </a:t>
            </a:r>
            <a:r>
              <a:rPr lang="en-US" sz="1800" b="1" dirty="0">
                <a:solidFill>
                  <a:schemeClr val="bg1"/>
                </a:solidFill>
              </a:rPr>
              <a:t>list report</a:t>
            </a:r>
            <a:r>
              <a:rPr lang="en-US" sz="1800" dirty="0">
                <a:solidFill>
                  <a:schemeClr val="bg1"/>
                </a:solidFill>
              </a:rPr>
              <a:t> app and click on the Finish button. Now application project file is created in your workspace with all required files to run this app.</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809"/>
          <a:stretch/>
        </p:blipFill>
        <p:spPr>
          <a:xfrm>
            <a:off x="655318" y="2132856"/>
            <a:ext cx="5771986" cy="3043238"/>
          </a:xfrm>
          <a:prstGeom prst="rect">
            <a:avLst/>
          </a:prstGeom>
        </p:spPr>
      </p:pic>
      <p:cxnSp>
        <p:nvCxnSpPr>
          <p:cNvPr id="8" name="Straight Connector 7"/>
          <p:cNvCxnSpPr/>
          <p:nvPr/>
        </p:nvCxnSpPr>
        <p:spPr>
          <a:xfrm flipV="1">
            <a:off x="621804" y="5471167"/>
            <a:ext cx="5829849" cy="84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618" y="5684778"/>
            <a:ext cx="3713004" cy="830997"/>
          </a:xfrm>
          <a:prstGeom prst="rect">
            <a:avLst/>
          </a:prstGeom>
        </p:spPr>
        <p:txBody>
          <a:bodyPr wrap="none">
            <a:spAutoFit/>
          </a:bodyPr>
          <a:lstStyle/>
          <a:p>
            <a:r>
              <a:rPr lang="en-US" dirty="0" smtClean="0">
                <a:solidFill>
                  <a:schemeClr val="bg1"/>
                </a:solidFill>
              </a:rPr>
              <a:t>Exercise </a:t>
            </a:r>
          </a:p>
          <a:p>
            <a:r>
              <a:rPr lang="en-US" dirty="0" smtClean="0">
                <a:solidFill>
                  <a:schemeClr val="bg1"/>
                </a:solidFill>
                <a:hlinkClick r:id="rId4"/>
              </a:rPr>
              <a:t>List Report Application Code</a:t>
            </a:r>
            <a:endParaRPr lang="en-US" dirty="0">
              <a:solidFill>
                <a:schemeClr val="bg1"/>
              </a:solidFill>
            </a:endParaRPr>
          </a:p>
        </p:txBody>
      </p:sp>
      <p:pic>
        <p:nvPicPr>
          <p:cNvPr id="10" name="Picture 4" descr="Report Images | Free Vectors, Stock Photos &amp;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87" y="2132856"/>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34120" y="274571"/>
            <a:ext cx="10969943" cy="711081"/>
          </a:xfrm>
        </p:spPr>
        <p:txBody>
          <a:bodyPr>
            <a:noAutofit/>
          </a:bodyPr>
          <a:lstStyle/>
          <a:p>
            <a:r>
              <a:rPr lang="en-US" dirty="0">
                <a:solidFill>
                  <a:schemeClr val="bg1"/>
                </a:solidFill>
                <a:latin typeface="Cooper Black" panose="0208090404030B020404" pitchFamily="18" charset="0"/>
              </a:rPr>
              <a:t>List Report Application Output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27449" y="1279008"/>
            <a:ext cx="11136381" cy="4678857"/>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65582442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9283</TotalTime>
  <Words>258</Words>
  <Application>Microsoft Office PowerPoint</Application>
  <PresentationFormat>Custom</PresentationFormat>
  <Paragraphs>62</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19</vt:lpstr>
      <vt:lpstr>Analytic Dashboard ( OVP )</vt:lpstr>
      <vt:lpstr>Exercise  </vt:lpstr>
      <vt:lpstr>List Report</vt:lpstr>
      <vt:lpstr>Creating List Report Application</vt:lpstr>
      <vt:lpstr>List Report Application Output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263</cp:revision>
  <dcterms:created xsi:type="dcterms:W3CDTF">2013-09-12T13:05:01Z</dcterms:created>
  <dcterms:modified xsi:type="dcterms:W3CDTF">2021-11-17T18:11:03Z</dcterms:modified>
</cp:coreProperties>
</file>